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2" r:id="rId8"/>
    <p:sldId id="263" r:id="rId9"/>
    <p:sldId id="264" r:id="rId10"/>
    <p:sldId id="267" r:id="rId11"/>
    <p:sldId id="268" r:id="rId12"/>
    <p:sldId id="269" r:id="rId13"/>
    <p:sldId id="277" r:id="rId14"/>
    <p:sldId id="271" r:id="rId15"/>
    <p:sldId id="272" r:id="rId16"/>
    <p:sldId id="273" r:id="rId17"/>
    <p:sldId id="274" r:id="rId18"/>
    <p:sldId id="275" r:id="rId19"/>
  </p:sldIdLst>
  <p:sldSz cx="18288000" cy="10287000"/>
  <p:notesSz cx="6858000" cy="9144000"/>
  <p:embeddedFontLst>
    <p:embeddedFont>
      <p:font typeface="Canva Sans Bold" panose="020B0604020202020204" charset="0"/>
      <p:regular r:id="rId20"/>
    </p:embeddedFont>
    <p:embeddedFont>
      <p:font typeface="Public Sans" panose="020B0604020202020204" charset="0"/>
      <p:regular r:id="rId21"/>
    </p:embeddedFont>
    <p:embeddedFont>
      <p:font typeface="Public Sans Bold" panose="020B0604020202020204" charset="0"/>
      <p:regular r:id="rId22"/>
    </p:embeddedFont>
    <p:embeddedFont>
      <p:font typeface="Public Sans Heavy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1156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sv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3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5.svg"/><Relationship Id="rId18" Type="http://schemas.openxmlformats.org/officeDocument/2006/relationships/image" Target="../media/image46.png"/><Relationship Id="rId3" Type="http://schemas.openxmlformats.org/officeDocument/2006/relationships/image" Target="../media/image9.svg"/><Relationship Id="rId7" Type="http://schemas.openxmlformats.org/officeDocument/2006/relationships/image" Target="../media/image39.svg"/><Relationship Id="rId12" Type="http://schemas.openxmlformats.org/officeDocument/2006/relationships/image" Target="../media/image14.png"/><Relationship Id="rId17" Type="http://schemas.openxmlformats.org/officeDocument/2006/relationships/image" Target="../media/image45.svg"/><Relationship Id="rId2" Type="http://schemas.openxmlformats.org/officeDocument/2006/relationships/image" Target="../media/image8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2.svg"/><Relationship Id="rId15" Type="http://schemas.openxmlformats.org/officeDocument/2006/relationships/image" Target="../media/image43.svg"/><Relationship Id="rId10" Type="http://schemas.openxmlformats.org/officeDocument/2006/relationships/image" Target="../media/image10.png"/><Relationship Id="rId19" Type="http://schemas.openxmlformats.org/officeDocument/2006/relationships/image" Target="../media/image47.svg"/><Relationship Id="rId4" Type="http://schemas.openxmlformats.org/officeDocument/2006/relationships/image" Target="../media/image1.png"/><Relationship Id="rId9" Type="http://schemas.openxmlformats.org/officeDocument/2006/relationships/image" Target="../media/image41.sv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2.svg"/><Relationship Id="rId5" Type="http://schemas.openxmlformats.org/officeDocument/2006/relationships/image" Target="../media/image4.sv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7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2.svg"/><Relationship Id="rId1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50.sv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9.svg"/><Relationship Id="rId7" Type="http://schemas.openxmlformats.org/officeDocument/2006/relationships/image" Target="../media/image4.svg"/><Relationship Id="rId12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svg"/><Relationship Id="rId5" Type="http://schemas.openxmlformats.org/officeDocument/2006/relationships/image" Target="../media/image2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svg"/><Relationship Id="rId7" Type="http://schemas.openxmlformats.org/officeDocument/2006/relationships/image" Target="../media/image1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svg"/><Relationship Id="rId7" Type="http://schemas.openxmlformats.org/officeDocument/2006/relationships/image" Target="../media/image2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93077">
            <a:off x="16644675" y="4257564"/>
            <a:ext cx="1769402" cy="2463725"/>
          </a:xfrm>
          <a:custGeom>
            <a:avLst/>
            <a:gdLst/>
            <a:ahLst/>
            <a:cxnLst/>
            <a:rect l="l" t="t" r="r" b="b"/>
            <a:pathLst>
              <a:path w="1769402" h="2463725">
                <a:moveTo>
                  <a:pt x="0" y="0"/>
                </a:moveTo>
                <a:lnTo>
                  <a:pt x="1769402" y="0"/>
                </a:lnTo>
                <a:lnTo>
                  <a:pt x="1769402" y="2463725"/>
                </a:lnTo>
                <a:lnTo>
                  <a:pt x="0" y="2463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500207" flipH="1">
            <a:off x="11490555" y="7652382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1402006" y="0"/>
                </a:moveTo>
                <a:lnTo>
                  <a:pt x="0" y="0"/>
                </a:lnTo>
                <a:lnTo>
                  <a:pt x="0" y="1402006"/>
                </a:lnTo>
                <a:lnTo>
                  <a:pt x="1402006" y="1402006"/>
                </a:lnTo>
                <a:lnTo>
                  <a:pt x="14020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604067" y="7490577"/>
            <a:ext cx="7040819" cy="939006"/>
            <a:chOff x="0" y="0"/>
            <a:chExt cx="9387759" cy="125200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387759" cy="1252008"/>
              <a:chOff x="0" y="0"/>
              <a:chExt cx="2860316" cy="38146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60316" cy="381469"/>
              </a:xfrm>
              <a:custGeom>
                <a:avLst/>
                <a:gdLst/>
                <a:ahLst/>
                <a:cxnLst/>
                <a:rect l="l" t="t" r="r" b="b"/>
                <a:pathLst>
                  <a:path w="2860316" h="381469">
                    <a:moveTo>
                      <a:pt x="2657116" y="0"/>
                    </a:moveTo>
                    <a:cubicBezTo>
                      <a:pt x="2769341" y="0"/>
                      <a:pt x="2860316" y="85395"/>
                      <a:pt x="2860316" y="190734"/>
                    </a:cubicBezTo>
                    <a:cubicBezTo>
                      <a:pt x="2860316" y="296074"/>
                      <a:pt x="2769341" y="381469"/>
                      <a:pt x="2657116" y="381469"/>
                    </a:cubicBezTo>
                    <a:lnTo>
                      <a:pt x="203200" y="381469"/>
                    </a:lnTo>
                    <a:cubicBezTo>
                      <a:pt x="90976" y="381469"/>
                      <a:pt x="0" y="296074"/>
                      <a:pt x="0" y="190734"/>
                    </a:cubicBezTo>
                    <a:cubicBezTo>
                      <a:pt x="0" y="853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D2EA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860316" cy="4195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76210" y="207751"/>
              <a:ext cx="8314223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22236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Presented by: Soya Shrestha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500207">
            <a:off x="11222748" y="1664017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035445" y="2326920"/>
            <a:ext cx="12092272" cy="4190887"/>
            <a:chOff x="0" y="0"/>
            <a:chExt cx="1100680" cy="3814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0680" cy="381469"/>
            </a:xfrm>
            <a:custGeom>
              <a:avLst/>
              <a:gdLst/>
              <a:ahLst/>
              <a:cxnLst/>
              <a:rect l="l" t="t" r="r" b="b"/>
              <a:pathLst>
                <a:path w="1100680" h="381469">
                  <a:moveTo>
                    <a:pt x="897480" y="0"/>
                  </a:moveTo>
                  <a:cubicBezTo>
                    <a:pt x="1009705" y="0"/>
                    <a:pt x="1100680" y="85395"/>
                    <a:pt x="1100680" y="190734"/>
                  </a:cubicBezTo>
                  <a:cubicBezTo>
                    <a:pt x="1100680" y="296074"/>
                    <a:pt x="1009705" y="381469"/>
                    <a:pt x="897480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00680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-3381682" y="7238944"/>
            <a:ext cx="14599291" cy="9163657"/>
          </a:xfrm>
          <a:custGeom>
            <a:avLst/>
            <a:gdLst/>
            <a:ahLst/>
            <a:cxnLst/>
            <a:rect l="l" t="t" r="r" b="b"/>
            <a:pathLst>
              <a:path w="14599291" h="9163657">
                <a:moveTo>
                  <a:pt x="14599291" y="0"/>
                </a:moveTo>
                <a:lnTo>
                  <a:pt x="0" y="0"/>
                </a:lnTo>
                <a:lnTo>
                  <a:pt x="0" y="9163657"/>
                </a:lnTo>
                <a:lnTo>
                  <a:pt x="14599291" y="9163657"/>
                </a:lnTo>
                <a:lnTo>
                  <a:pt x="1459929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3941162" y="7238944"/>
            <a:ext cx="14599291" cy="9163657"/>
          </a:xfrm>
          <a:custGeom>
            <a:avLst/>
            <a:gdLst/>
            <a:ahLst/>
            <a:cxnLst/>
            <a:rect l="l" t="t" r="r" b="b"/>
            <a:pathLst>
              <a:path w="14599291" h="9163657">
                <a:moveTo>
                  <a:pt x="14599290" y="0"/>
                </a:moveTo>
                <a:lnTo>
                  <a:pt x="0" y="0"/>
                </a:lnTo>
                <a:lnTo>
                  <a:pt x="0" y="9163657"/>
                </a:lnTo>
                <a:lnTo>
                  <a:pt x="14599290" y="9163657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83100" y="1883942"/>
            <a:ext cx="5759826" cy="5748307"/>
          </a:xfrm>
          <a:custGeom>
            <a:avLst/>
            <a:gdLst/>
            <a:ahLst/>
            <a:cxnLst/>
            <a:rect l="l" t="t" r="r" b="b"/>
            <a:pathLst>
              <a:path w="5759826" h="5748307">
                <a:moveTo>
                  <a:pt x="0" y="0"/>
                </a:moveTo>
                <a:lnTo>
                  <a:pt x="5759826" y="0"/>
                </a:lnTo>
                <a:lnTo>
                  <a:pt x="5759826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783282" y="3481745"/>
            <a:ext cx="10557551" cy="12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Vitals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34960" y="5257800"/>
            <a:ext cx="8218080" cy="57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6"/>
              </a:lnSpc>
            </a:pPr>
            <a:r>
              <a:rPr lang="en-US" sz="4545" spc="-37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A portable health monitoring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6594" y="-1302658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48570">
            <a:off x="2095735" y="7450877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7" y="0"/>
                </a:lnTo>
                <a:lnTo>
                  <a:pt x="2532247" y="3608125"/>
                </a:lnTo>
                <a:lnTo>
                  <a:pt x="0" y="3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113751" y="4726009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Vitals Device</a:t>
            </a:r>
          </a:p>
        </p:txBody>
      </p:sp>
      <p:sp>
        <p:nvSpPr>
          <p:cNvPr id="5" name="AutoShape 5"/>
          <p:cNvSpPr/>
          <p:nvPr/>
        </p:nvSpPr>
        <p:spPr>
          <a:xfrm>
            <a:off x="9338661" y="4633329"/>
            <a:ext cx="3802947" cy="20914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455065" y="2251886"/>
            <a:ext cx="3794710" cy="2075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338661" y="6724781"/>
            <a:ext cx="3803238" cy="22514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3132083" y="4343338"/>
            <a:ext cx="4106848" cy="23814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3132083" y="6623011"/>
            <a:ext cx="4070005" cy="23531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3141900" y="6724781"/>
            <a:ext cx="9265" cy="22514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17211644" y="4327676"/>
            <a:ext cx="0" cy="22953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9338661" y="4633329"/>
            <a:ext cx="0" cy="20914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9338661" y="2251886"/>
            <a:ext cx="4106848" cy="23814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 rot="1864071">
            <a:off x="6966054" y="5277907"/>
            <a:ext cx="6425042" cy="163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 spc="-45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Smart</a:t>
            </a:r>
          </a:p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 spc="-45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                                                Vitals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727840" y="5560486"/>
            <a:ext cx="727226" cy="72722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090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9992" y="4160708"/>
            <a:ext cx="727226" cy="72722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A0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943946" y="4868884"/>
            <a:ext cx="727226" cy="72722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877612" y="3215512"/>
            <a:ext cx="3239482" cy="1890392"/>
            <a:chOff x="0" y="0"/>
            <a:chExt cx="4319309" cy="2520523"/>
          </a:xfrm>
        </p:grpSpPr>
        <p:sp>
          <p:nvSpPr>
            <p:cNvPr id="25" name="AutoShape 25"/>
            <p:cNvSpPr/>
            <p:nvPr/>
          </p:nvSpPr>
          <p:spPr>
            <a:xfrm>
              <a:off x="8324" y="1208662"/>
              <a:ext cx="2261479" cy="1305666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2054253" y="14868"/>
              <a:ext cx="2261479" cy="1305666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2265060" y="1328334"/>
              <a:ext cx="2045272" cy="1185995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>
              <a:off x="3588" y="6188"/>
              <a:ext cx="2045272" cy="1185995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3321592" y="2857562"/>
            <a:ext cx="1244708" cy="726346"/>
            <a:chOff x="0" y="0"/>
            <a:chExt cx="1659611" cy="968462"/>
          </a:xfrm>
        </p:grpSpPr>
        <p:sp>
          <p:nvSpPr>
            <p:cNvPr id="30" name="AutoShape 30"/>
            <p:cNvSpPr/>
            <p:nvPr/>
          </p:nvSpPr>
          <p:spPr>
            <a:xfrm>
              <a:off x="3198" y="464405"/>
              <a:ext cx="868930" cy="501677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789307" y="5713"/>
              <a:ext cx="868930" cy="501677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>
              <a:off x="870305" y="510386"/>
              <a:ext cx="785856" cy="455695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>
              <a:off x="1379" y="2378"/>
              <a:ext cx="785856" cy="455695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4" name="AutoShape 34"/>
          <p:cNvSpPr/>
          <p:nvPr/>
        </p:nvSpPr>
        <p:spPr>
          <a:xfrm flipH="1">
            <a:off x="13141624" y="5865710"/>
            <a:ext cx="4070020" cy="23072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13217824" y="6423781"/>
            <a:ext cx="1032600" cy="1389952"/>
            <a:chOff x="0" y="0"/>
            <a:chExt cx="1376800" cy="1853269"/>
          </a:xfrm>
        </p:grpSpPr>
        <p:sp>
          <p:nvSpPr>
            <p:cNvPr id="36" name="AutoShape 36"/>
            <p:cNvSpPr/>
            <p:nvPr/>
          </p:nvSpPr>
          <p:spPr>
            <a:xfrm flipH="1">
              <a:off x="6313" y="5461"/>
              <a:ext cx="1360997" cy="789203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>
              <a:off x="12636" y="1053100"/>
              <a:ext cx="1360997" cy="789203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V="1">
              <a:off x="6313" y="794664"/>
              <a:ext cx="6323" cy="1058567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V="1">
              <a:off x="1358267" y="5499"/>
              <a:ext cx="6323" cy="1058567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314" y="2251899"/>
            <a:ext cx="6826650" cy="6229318"/>
          </a:xfrm>
          <a:custGeom>
            <a:avLst/>
            <a:gdLst/>
            <a:ahLst/>
            <a:cxnLst/>
            <a:rect l="l" t="t" r="r" b="b"/>
            <a:pathLst>
              <a:path w="6826650" h="6229318">
                <a:moveTo>
                  <a:pt x="0" y="0"/>
                </a:moveTo>
                <a:lnTo>
                  <a:pt x="6826649" y="0"/>
                </a:lnTo>
                <a:lnTo>
                  <a:pt x="6826649" y="6229318"/>
                </a:lnTo>
                <a:lnTo>
                  <a:pt x="0" y="6229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81618" y="2439424"/>
            <a:ext cx="8577682" cy="5854268"/>
          </a:xfrm>
          <a:custGeom>
            <a:avLst/>
            <a:gdLst/>
            <a:ahLst/>
            <a:cxnLst/>
            <a:rect l="l" t="t" r="r" b="b"/>
            <a:pathLst>
              <a:path w="8577682" h="5854268">
                <a:moveTo>
                  <a:pt x="0" y="0"/>
                </a:moveTo>
                <a:lnTo>
                  <a:pt x="8577682" y="0"/>
                </a:lnTo>
                <a:lnTo>
                  <a:pt x="857768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11343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5747" y="457686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42652" y="3457915"/>
            <a:ext cx="4261362" cy="4261362"/>
          </a:xfrm>
          <a:custGeom>
            <a:avLst/>
            <a:gdLst/>
            <a:ahLst/>
            <a:cxnLst/>
            <a:rect l="l" t="t" r="r" b="b"/>
            <a:pathLst>
              <a:path w="4261362" h="4261362">
                <a:moveTo>
                  <a:pt x="0" y="0"/>
                </a:moveTo>
                <a:lnTo>
                  <a:pt x="4261362" y="0"/>
                </a:lnTo>
                <a:lnTo>
                  <a:pt x="4261362" y="4261362"/>
                </a:lnTo>
                <a:lnTo>
                  <a:pt x="0" y="426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48570">
            <a:off x="-237424" y="6887361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7149">
            <a:off x="17031415" y="-149127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555388" y="4987568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Vitals Mobile App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78053" y="-71749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8348" y="4319583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7149">
            <a:off x="2976507" y="1291226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798172"/>
            <a:ext cx="3191404" cy="6532930"/>
          </a:xfrm>
          <a:custGeom>
            <a:avLst/>
            <a:gdLst/>
            <a:ahLst/>
            <a:cxnLst/>
            <a:rect l="l" t="t" r="r" b="b"/>
            <a:pathLst>
              <a:path w="3191404" h="6532930">
                <a:moveTo>
                  <a:pt x="0" y="0"/>
                </a:moveTo>
                <a:lnTo>
                  <a:pt x="3191404" y="0"/>
                </a:lnTo>
                <a:lnTo>
                  <a:pt x="3191404" y="6532930"/>
                </a:lnTo>
                <a:lnTo>
                  <a:pt x="0" y="6532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6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25591" y="1723307"/>
            <a:ext cx="2597622" cy="626298"/>
            <a:chOff x="0" y="0"/>
            <a:chExt cx="4148563" cy="1000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69746" y="1723307"/>
            <a:ext cx="2597622" cy="626298"/>
            <a:chOff x="0" y="0"/>
            <a:chExt cx="4148563" cy="1000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15677" y="1751882"/>
            <a:ext cx="2597622" cy="626298"/>
            <a:chOff x="0" y="0"/>
            <a:chExt cx="4148563" cy="1000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10800" y="1723307"/>
            <a:ext cx="2597622" cy="626298"/>
            <a:chOff x="0" y="0"/>
            <a:chExt cx="4148563" cy="10002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435176" y="2798172"/>
            <a:ext cx="3091071" cy="6532930"/>
          </a:xfrm>
          <a:custGeom>
            <a:avLst/>
            <a:gdLst/>
            <a:ahLst/>
            <a:cxnLst/>
            <a:rect l="l" t="t" r="r" b="b"/>
            <a:pathLst>
              <a:path w="3091071" h="6532930">
                <a:moveTo>
                  <a:pt x="0" y="0"/>
                </a:moveTo>
                <a:lnTo>
                  <a:pt x="3091071" y="0"/>
                </a:lnTo>
                <a:lnTo>
                  <a:pt x="3091071" y="6532930"/>
                </a:lnTo>
                <a:lnTo>
                  <a:pt x="0" y="653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84" r="-1384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13437" y="2798172"/>
            <a:ext cx="3144708" cy="6460128"/>
          </a:xfrm>
          <a:custGeom>
            <a:avLst/>
            <a:gdLst/>
            <a:ahLst/>
            <a:cxnLst/>
            <a:rect l="l" t="t" r="r" b="b"/>
            <a:pathLst>
              <a:path w="3144708" h="6460128">
                <a:moveTo>
                  <a:pt x="0" y="0"/>
                </a:moveTo>
                <a:lnTo>
                  <a:pt x="3144708" y="0"/>
                </a:lnTo>
                <a:lnTo>
                  <a:pt x="3144708" y="6460128"/>
                </a:lnTo>
                <a:lnTo>
                  <a:pt x="0" y="6460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212792" y="2720634"/>
            <a:ext cx="3180234" cy="6537666"/>
          </a:xfrm>
          <a:custGeom>
            <a:avLst/>
            <a:gdLst/>
            <a:ahLst/>
            <a:cxnLst/>
            <a:rect l="l" t="t" r="r" b="b"/>
            <a:pathLst>
              <a:path w="3180234" h="6537666">
                <a:moveTo>
                  <a:pt x="0" y="0"/>
                </a:moveTo>
                <a:lnTo>
                  <a:pt x="3180234" y="0"/>
                </a:lnTo>
                <a:lnTo>
                  <a:pt x="3180234" y="6537666"/>
                </a:lnTo>
                <a:lnTo>
                  <a:pt x="0" y="6537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19200" y="1714500"/>
            <a:ext cx="2834621" cy="527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 dirty="0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Sign Up Page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66853" y="1714500"/>
            <a:ext cx="2410347" cy="54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Home Page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43534" y="1764135"/>
            <a:ext cx="2725266" cy="527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 dirty="0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Page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23989" y="1723307"/>
            <a:ext cx="2401411" cy="538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 dirty="0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Vitals  Page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6478" y="4135370"/>
            <a:ext cx="3834904" cy="6391507"/>
          </a:xfrm>
          <a:custGeom>
            <a:avLst/>
            <a:gdLst/>
            <a:ahLst/>
            <a:cxnLst/>
            <a:rect l="l" t="t" r="r" b="b"/>
            <a:pathLst>
              <a:path w="3834904" h="6391507">
                <a:moveTo>
                  <a:pt x="0" y="0"/>
                </a:moveTo>
                <a:lnTo>
                  <a:pt x="3834904" y="0"/>
                </a:lnTo>
                <a:lnTo>
                  <a:pt x="3834904" y="6391507"/>
                </a:lnTo>
                <a:lnTo>
                  <a:pt x="0" y="639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95957" y="-3538303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11100" y="-3036817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7149">
            <a:off x="-400707" y="5998890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7149">
            <a:off x="12335681" y="4944564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5833" y="3297332"/>
            <a:ext cx="647598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 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6320" y="3297332"/>
            <a:ext cx="647598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8315" y="6514414"/>
            <a:ext cx="495102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08279" y="6514414"/>
            <a:ext cx="495102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0796" y="4049645"/>
            <a:ext cx="841051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Integration of all the sensors together in the  device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83307" y="4021070"/>
            <a:ext cx="514201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Sensor calibration process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596" y="7342573"/>
            <a:ext cx="771271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Battery power drainage from using the sensors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95591" y="904875"/>
            <a:ext cx="1049681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Obstacles Encountered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07228" y="7342573"/>
            <a:ext cx="749417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Excessive Data Logging and Synchronization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3551" y="3422191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3077">
            <a:off x="3207880" y="2399888"/>
            <a:ext cx="1599082" cy="2226569"/>
          </a:xfrm>
          <a:custGeom>
            <a:avLst/>
            <a:gdLst/>
            <a:ahLst/>
            <a:cxnLst/>
            <a:rect l="l" t="t" r="r" b="b"/>
            <a:pathLst>
              <a:path w="1599082" h="2226569">
                <a:moveTo>
                  <a:pt x="0" y="0"/>
                </a:moveTo>
                <a:lnTo>
                  <a:pt x="1599082" y="0"/>
                </a:lnTo>
                <a:lnTo>
                  <a:pt x="1599082" y="2226570"/>
                </a:lnTo>
                <a:lnTo>
                  <a:pt x="0" y="222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87435" y="-564198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405653" y="3422191"/>
            <a:ext cx="5229257" cy="7412607"/>
          </a:xfrm>
          <a:custGeom>
            <a:avLst/>
            <a:gdLst/>
            <a:ahLst/>
            <a:cxnLst/>
            <a:rect l="l" t="t" r="r" b="b"/>
            <a:pathLst>
              <a:path w="5229257" h="7412607">
                <a:moveTo>
                  <a:pt x="5229257" y="0"/>
                </a:moveTo>
                <a:lnTo>
                  <a:pt x="0" y="0"/>
                </a:lnTo>
                <a:lnTo>
                  <a:pt x="0" y="7412607"/>
                </a:lnTo>
                <a:lnTo>
                  <a:pt x="5229257" y="7412607"/>
                </a:lnTo>
                <a:lnTo>
                  <a:pt x="52292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5077" flipH="1">
            <a:off x="400558" y="248517"/>
            <a:ext cx="1510689" cy="1741885"/>
          </a:xfrm>
          <a:custGeom>
            <a:avLst/>
            <a:gdLst/>
            <a:ahLst/>
            <a:cxnLst/>
            <a:rect l="l" t="t" r="r" b="b"/>
            <a:pathLst>
              <a:path w="1510689" h="1741885">
                <a:moveTo>
                  <a:pt x="1510689" y="0"/>
                </a:moveTo>
                <a:lnTo>
                  <a:pt x="0" y="0"/>
                </a:lnTo>
                <a:lnTo>
                  <a:pt x="0" y="1741885"/>
                </a:lnTo>
                <a:lnTo>
                  <a:pt x="1510689" y="1741885"/>
                </a:lnTo>
                <a:lnTo>
                  <a:pt x="15106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722626" y="4069115"/>
            <a:ext cx="6536674" cy="7038142"/>
          </a:xfrm>
          <a:custGeom>
            <a:avLst/>
            <a:gdLst/>
            <a:ahLst/>
            <a:cxnLst/>
            <a:rect l="l" t="t" r="r" b="b"/>
            <a:pathLst>
              <a:path w="6536674" h="7038142">
                <a:moveTo>
                  <a:pt x="6536674" y="0"/>
                </a:moveTo>
                <a:lnTo>
                  <a:pt x="0" y="0"/>
                </a:lnTo>
                <a:lnTo>
                  <a:pt x="0" y="7038142"/>
                </a:lnTo>
                <a:lnTo>
                  <a:pt x="6536674" y="7038142"/>
                </a:lnTo>
                <a:lnTo>
                  <a:pt x="6536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0"/>
            <a:ext cx="8022029" cy="12608297"/>
          </a:xfrm>
          <a:custGeom>
            <a:avLst/>
            <a:gdLst/>
            <a:ahLst/>
            <a:cxnLst/>
            <a:rect l="l" t="t" r="r" b="b"/>
            <a:pathLst>
              <a:path w="8022029" h="12608297">
                <a:moveTo>
                  <a:pt x="0" y="0"/>
                </a:moveTo>
                <a:lnTo>
                  <a:pt x="8022029" y="0"/>
                </a:lnTo>
                <a:lnTo>
                  <a:pt x="8022029" y="12608297"/>
                </a:lnTo>
                <a:lnTo>
                  <a:pt x="0" y="12608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42929" y="1755018"/>
            <a:ext cx="6236223" cy="9747637"/>
            <a:chOff x="0" y="0"/>
            <a:chExt cx="890168" cy="13913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0168" cy="1391392"/>
            </a:xfrm>
            <a:custGeom>
              <a:avLst/>
              <a:gdLst/>
              <a:ahLst/>
              <a:cxnLst/>
              <a:rect l="l" t="t" r="r" b="b"/>
              <a:pathLst>
                <a:path w="890168" h="1391392">
                  <a:moveTo>
                    <a:pt x="0" y="0"/>
                  </a:moveTo>
                  <a:lnTo>
                    <a:pt x="890168" y="0"/>
                  </a:lnTo>
                  <a:lnTo>
                    <a:pt x="890168" y="1391392"/>
                  </a:lnTo>
                  <a:lnTo>
                    <a:pt x="0" y="1391392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90168" cy="1429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2406" y="2438013"/>
            <a:ext cx="1122631" cy="1122631"/>
          </a:xfrm>
          <a:custGeom>
            <a:avLst/>
            <a:gdLst/>
            <a:ahLst/>
            <a:cxnLst/>
            <a:rect l="l" t="t" r="r" b="b"/>
            <a:pathLst>
              <a:path w="1122631" h="1122631">
                <a:moveTo>
                  <a:pt x="0" y="0"/>
                </a:moveTo>
                <a:lnTo>
                  <a:pt x="1122631" y="0"/>
                </a:lnTo>
                <a:lnTo>
                  <a:pt x="1122631" y="1122631"/>
                </a:lnTo>
                <a:lnTo>
                  <a:pt x="0" y="11226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2373409" y="4707516"/>
            <a:ext cx="629053" cy="1074203"/>
          </a:xfrm>
          <a:custGeom>
            <a:avLst/>
            <a:gdLst/>
            <a:ahLst/>
            <a:cxnLst/>
            <a:rect l="l" t="t" r="r" b="b"/>
            <a:pathLst>
              <a:path w="629053" h="1074203">
                <a:moveTo>
                  <a:pt x="0" y="0"/>
                </a:moveTo>
                <a:lnTo>
                  <a:pt x="629053" y="0"/>
                </a:lnTo>
                <a:lnTo>
                  <a:pt x="629053" y="1074203"/>
                </a:lnTo>
                <a:lnTo>
                  <a:pt x="0" y="10742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95242" y="6597369"/>
            <a:ext cx="1166042" cy="1119400"/>
          </a:xfrm>
          <a:custGeom>
            <a:avLst/>
            <a:gdLst/>
            <a:ahLst/>
            <a:cxnLst/>
            <a:rect l="l" t="t" r="r" b="b"/>
            <a:pathLst>
              <a:path w="1166042" h="1119400">
                <a:moveTo>
                  <a:pt x="0" y="0"/>
                </a:moveTo>
                <a:lnTo>
                  <a:pt x="1166042" y="0"/>
                </a:lnTo>
                <a:lnTo>
                  <a:pt x="1166042" y="1119401"/>
                </a:lnTo>
                <a:lnTo>
                  <a:pt x="0" y="11194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263137" y="2468196"/>
            <a:ext cx="4925174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Integrate AI to detect health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8046" y="995635"/>
            <a:ext cx="13825833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Future</a:t>
            </a:r>
          </a:p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69020" y="4971135"/>
            <a:ext cx="550202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Extend battery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13427" y="6844712"/>
            <a:ext cx="550202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Multi-language UI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04335" y="8509594"/>
            <a:ext cx="5502025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Telemedicine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 Integration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2221359" y="8434802"/>
            <a:ext cx="1184137" cy="1184137"/>
          </a:xfrm>
          <a:custGeom>
            <a:avLst/>
            <a:gdLst/>
            <a:ahLst/>
            <a:cxnLst/>
            <a:rect l="l" t="t" r="r" b="b"/>
            <a:pathLst>
              <a:path w="1184137" h="1184137">
                <a:moveTo>
                  <a:pt x="0" y="0"/>
                </a:moveTo>
                <a:lnTo>
                  <a:pt x="1184137" y="0"/>
                </a:lnTo>
                <a:lnTo>
                  <a:pt x="1184137" y="1184137"/>
                </a:lnTo>
                <a:lnTo>
                  <a:pt x="0" y="118413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8696" y="364688"/>
            <a:ext cx="17310608" cy="9505931"/>
            <a:chOff x="0" y="0"/>
            <a:chExt cx="774713" cy="4254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4713" cy="425425"/>
            </a:xfrm>
            <a:custGeom>
              <a:avLst/>
              <a:gdLst/>
              <a:ahLst/>
              <a:cxnLst/>
              <a:rect l="l" t="t" r="r" b="b"/>
              <a:pathLst>
                <a:path w="774713" h="425425">
                  <a:moveTo>
                    <a:pt x="571513" y="0"/>
                  </a:moveTo>
                  <a:cubicBezTo>
                    <a:pt x="683737" y="0"/>
                    <a:pt x="774713" y="95235"/>
                    <a:pt x="774713" y="212713"/>
                  </a:cubicBezTo>
                  <a:cubicBezTo>
                    <a:pt x="774713" y="330191"/>
                    <a:pt x="683737" y="425425"/>
                    <a:pt x="571513" y="425425"/>
                  </a:cubicBezTo>
                  <a:lnTo>
                    <a:pt x="203200" y="425425"/>
                  </a:lnTo>
                  <a:cubicBezTo>
                    <a:pt x="90976" y="425425"/>
                    <a:pt x="0" y="330191"/>
                    <a:pt x="0" y="212713"/>
                  </a:cubicBezTo>
                  <a:cubicBezTo>
                    <a:pt x="0" y="952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74713" cy="46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598715" y="3248178"/>
            <a:ext cx="5689285" cy="7379969"/>
          </a:xfrm>
          <a:custGeom>
            <a:avLst/>
            <a:gdLst/>
            <a:ahLst/>
            <a:cxnLst/>
            <a:rect l="l" t="t" r="r" b="b"/>
            <a:pathLst>
              <a:path w="5689285" h="7379969">
                <a:moveTo>
                  <a:pt x="0" y="0"/>
                </a:moveTo>
                <a:lnTo>
                  <a:pt x="5689285" y="0"/>
                </a:lnTo>
                <a:lnTo>
                  <a:pt x="5689285" y="7379968"/>
                </a:lnTo>
                <a:lnTo>
                  <a:pt x="0" y="7379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7149">
            <a:off x="798905" y="392089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248570">
            <a:off x="13824767" y="-551478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26997" y="2941188"/>
            <a:ext cx="10971718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Smart Vitals offers an accessible, real-time solution for personal health monitoring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06273" y="651557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6997" y="4864987"/>
            <a:ext cx="10971718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With sensor integration, alerts, and mobile access, it empowers users to track vital signs anytime, anywhere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6997" y="6788785"/>
            <a:ext cx="10971718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Smart Vitals is a small yet impactful step toward advancing healthcare through IoT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222366"/>
              </a:solidFill>
              <a:latin typeface="Public Sans Heavy"/>
              <a:ea typeface="Public Sans Heavy"/>
              <a:cs typeface="Public Sans Heavy"/>
              <a:sym typeface="Public Sans Heavy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8570">
            <a:off x="16209619" y="141049"/>
            <a:ext cx="2099363" cy="2991320"/>
          </a:xfrm>
          <a:custGeom>
            <a:avLst/>
            <a:gdLst/>
            <a:ahLst/>
            <a:cxnLst/>
            <a:rect l="l" t="t" r="r" b="b"/>
            <a:pathLst>
              <a:path w="2099363" h="2991320">
                <a:moveTo>
                  <a:pt x="0" y="0"/>
                </a:moveTo>
                <a:lnTo>
                  <a:pt x="2099362" y="0"/>
                </a:lnTo>
                <a:lnTo>
                  <a:pt x="2099362" y="2991321"/>
                </a:lnTo>
                <a:lnTo>
                  <a:pt x="0" y="2991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37149">
            <a:off x="8442997" y="3435116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37454" y="183933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4961399" y="1040440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7876905" y="0"/>
                </a:moveTo>
                <a:lnTo>
                  <a:pt x="0" y="0"/>
                </a:lnTo>
                <a:lnTo>
                  <a:pt x="0" y="7726439"/>
                </a:lnTo>
                <a:lnTo>
                  <a:pt x="7876905" y="7726439"/>
                </a:lnTo>
                <a:lnTo>
                  <a:pt x="78769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5077">
            <a:off x="-761394" y="5781721"/>
            <a:ext cx="2066999" cy="2383332"/>
          </a:xfrm>
          <a:custGeom>
            <a:avLst/>
            <a:gdLst/>
            <a:ahLst/>
            <a:cxnLst/>
            <a:rect l="l" t="t" r="r" b="b"/>
            <a:pathLst>
              <a:path w="2066999" h="2383332">
                <a:moveTo>
                  <a:pt x="0" y="0"/>
                </a:moveTo>
                <a:lnTo>
                  <a:pt x="2066999" y="0"/>
                </a:lnTo>
                <a:lnTo>
                  <a:pt x="2066999" y="2383332"/>
                </a:lnTo>
                <a:lnTo>
                  <a:pt x="0" y="2383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7032" y="904875"/>
            <a:ext cx="93194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20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09575" y="2627034"/>
            <a:ext cx="14523379" cy="5994763"/>
            <a:chOff x="0" y="0"/>
            <a:chExt cx="1544868" cy="637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4868" cy="637670"/>
            </a:xfrm>
            <a:custGeom>
              <a:avLst/>
              <a:gdLst/>
              <a:ahLst/>
              <a:cxnLst/>
              <a:rect l="l" t="t" r="r" b="b"/>
              <a:pathLst>
                <a:path w="1544868" h="637670">
                  <a:moveTo>
                    <a:pt x="1341668" y="0"/>
                  </a:moveTo>
                  <a:cubicBezTo>
                    <a:pt x="1453892" y="0"/>
                    <a:pt x="1544868" y="142747"/>
                    <a:pt x="1544868" y="318835"/>
                  </a:cubicBezTo>
                  <a:cubicBezTo>
                    <a:pt x="1544868" y="494922"/>
                    <a:pt x="1453892" y="637670"/>
                    <a:pt x="1341668" y="637670"/>
                  </a:cubicBezTo>
                  <a:lnTo>
                    <a:pt x="203200" y="637670"/>
                  </a:lnTo>
                  <a:cubicBezTo>
                    <a:pt x="90976" y="637670"/>
                    <a:pt x="0" y="494922"/>
                    <a:pt x="0" y="318835"/>
                  </a:cubicBezTo>
                  <a:cubicBezTo>
                    <a:pt x="0" y="1427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44868" cy="675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4485784" y="3982158"/>
            <a:ext cx="4752275" cy="6304842"/>
          </a:xfrm>
          <a:custGeom>
            <a:avLst/>
            <a:gdLst/>
            <a:ahLst/>
            <a:cxnLst/>
            <a:rect l="l" t="t" r="r" b="b"/>
            <a:pathLst>
              <a:path w="4752275" h="6304842">
                <a:moveTo>
                  <a:pt x="4752274" y="0"/>
                </a:moveTo>
                <a:lnTo>
                  <a:pt x="0" y="0"/>
                </a:lnTo>
                <a:lnTo>
                  <a:pt x="0" y="6304842"/>
                </a:lnTo>
                <a:lnTo>
                  <a:pt x="4752274" y="6304842"/>
                </a:lnTo>
                <a:lnTo>
                  <a:pt x="47522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9952" y="3312465"/>
            <a:ext cx="13602624" cy="207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Michaluk, W., 2021. htdhealth. [Online] </a:t>
            </a:r>
          </a:p>
          <a:p>
            <a:pPr algn="ctr">
              <a:lnSpc>
                <a:spcPts val="4198"/>
              </a:lnSpc>
            </a:pPr>
            <a:r>
              <a:rPr lang="en-US" sz="2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Available at: https://htdhealth.com/insights/medical-device-software-development-waterfall-or-agile  [Accessed 5 January 2025].</a:t>
            </a:r>
          </a:p>
          <a:p>
            <a:pPr algn="ctr">
              <a:lnSpc>
                <a:spcPts val="4198"/>
              </a:lnSpc>
            </a:pPr>
            <a:endParaRPr lang="en-US" sz="2999" b="1">
              <a:solidFill>
                <a:srgbClr val="22236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31891" y="6097087"/>
            <a:ext cx="12470385" cy="167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3167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Woo, M. W., Lee, J. W. &amp; Park, K. H., 2018. </a:t>
            </a:r>
          </a:p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3167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reliable IoT system for Personal Healthcare Devices.</a:t>
            </a:r>
          </a:p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3167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Future Generation Computer Systems, Volume 78, pp. 626-640.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2894" y="1049600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3077">
            <a:off x="1979827" y="-203162"/>
            <a:ext cx="1769402" cy="2463725"/>
          </a:xfrm>
          <a:custGeom>
            <a:avLst/>
            <a:gdLst/>
            <a:ahLst/>
            <a:cxnLst/>
            <a:rect l="l" t="t" r="r" b="b"/>
            <a:pathLst>
              <a:path w="1769402" h="2463725">
                <a:moveTo>
                  <a:pt x="0" y="0"/>
                </a:moveTo>
                <a:lnTo>
                  <a:pt x="1769402" y="0"/>
                </a:lnTo>
                <a:lnTo>
                  <a:pt x="1769402" y="2463724"/>
                </a:lnTo>
                <a:lnTo>
                  <a:pt x="0" y="2463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42242" y="24933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29847" y="603503"/>
            <a:ext cx="12092272" cy="4190887"/>
            <a:chOff x="0" y="0"/>
            <a:chExt cx="1100680" cy="381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0680" cy="381469"/>
            </a:xfrm>
            <a:custGeom>
              <a:avLst/>
              <a:gdLst/>
              <a:ahLst/>
              <a:cxnLst/>
              <a:rect l="l" t="t" r="r" b="b"/>
              <a:pathLst>
                <a:path w="1100680" h="381469">
                  <a:moveTo>
                    <a:pt x="897480" y="0"/>
                  </a:moveTo>
                  <a:cubicBezTo>
                    <a:pt x="1009705" y="0"/>
                    <a:pt x="1100680" y="85395"/>
                    <a:pt x="1100680" y="190734"/>
                  </a:cubicBezTo>
                  <a:cubicBezTo>
                    <a:pt x="1100680" y="296074"/>
                    <a:pt x="1009705" y="381469"/>
                    <a:pt x="897480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00680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524237" y="5543312"/>
            <a:ext cx="5018594" cy="5403600"/>
          </a:xfrm>
          <a:custGeom>
            <a:avLst/>
            <a:gdLst/>
            <a:ahLst/>
            <a:cxnLst/>
            <a:rect l="l" t="t" r="r" b="b"/>
            <a:pathLst>
              <a:path w="5018594" h="5403600">
                <a:moveTo>
                  <a:pt x="0" y="0"/>
                </a:moveTo>
                <a:lnTo>
                  <a:pt x="5018593" y="0"/>
                </a:lnTo>
                <a:lnTo>
                  <a:pt x="5018593" y="5403600"/>
                </a:lnTo>
                <a:lnTo>
                  <a:pt x="0" y="54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86326" y="5717197"/>
            <a:ext cx="4031635" cy="5229715"/>
          </a:xfrm>
          <a:custGeom>
            <a:avLst/>
            <a:gdLst/>
            <a:ahLst/>
            <a:cxnLst/>
            <a:rect l="l" t="t" r="r" b="b"/>
            <a:pathLst>
              <a:path w="4031635" h="5229715">
                <a:moveTo>
                  <a:pt x="0" y="0"/>
                </a:moveTo>
                <a:lnTo>
                  <a:pt x="4031635" y="0"/>
                </a:lnTo>
                <a:lnTo>
                  <a:pt x="4031635" y="5229715"/>
                </a:lnTo>
                <a:lnTo>
                  <a:pt x="0" y="5229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248570">
            <a:off x="15858283" y="2774300"/>
            <a:ext cx="2885297" cy="4111175"/>
          </a:xfrm>
          <a:custGeom>
            <a:avLst/>
            <a:gdLst/>
            <a:ahLst/>
            <a:cxnLst/>
            <a:rect l="l" t="t" r="r" b="b"/>
            <a:pathLst>
              <a:path w="2885297" h="4111175">
                <a:moveTo>
                  <a:pt x="0" y="0"/>
                </a:moveTo>
                <a:lnTo>
                  <a:pt x="2885297" y="0"/>
                </a:lnTo>
                <a:lnTo>
                  <a:pt x="2885297" y="4111175"/>
                </a:lnTo>
                <a:lnTo>
                  <a:pt x="0" y="4111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42830" y="5543312"/>
            <a:ext cx="3123355" cy="5205592"/>
          </a:xfrm>
          <a:custGeom>
            <a:avLst/>
            <a:gdLst/>
            <a:ahLst/>
            <a:cxnLst/>
            <a:rect l="l" t="t" r="r" b="b"/>
            <a:pathLst>
              <a:path w="3123355" h="5205592">
                <a:moveTo>
                  <a:pt x="0" y="0"/>
                </a:moveTo>
                <a:lnTo>
                  <a:pt x="3123356" y="0"/>
                </a:lnTo>
                <a:lnTo>
                  <a:pt x="3123356" y="5205592"/>
                </a:lnTo>
                <a:lnTo>
                  <a:pt x="0" y="5205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500207">
            <a:off x="3544370" y="3949723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500207" flipH="1">
            <a:off x="13495822" y="2630180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1402006" y="0"/>
                </a:moveTo>
                <a:lnTo>
                  <a:pt x="0" y="0"/>
                </a:lnTo>
                <a:lnTo>
                  <a:pt x="0" y="1402006"/>
                </a:lnTo>
                <a:lnTo>
                  <a:pt x="1402006" y="1402006"/>
                </a:lnTo>
                <a:lnTo>
                  <a:pt x="14020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88051" y="1327347"/>
            <a:ext cx="10311897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9008" y="-729164"/>
            <a:ext cx="10818189" cy="10611538"/>
          </a:xfrm>
          <a:custGeom>
            <a:avLst/>
            <a:gdLst/>
            <a:ahLst/>
            <a:cxnLst/>
            <a:rect l="l" t="t" r="r" b="b"/>
            <a:pathLst>
              <a:path w="10818189" h="10611538">
                <a:moveTo>
                  <a:pt x="0" y="0"/>
                </a:moveTo>
                <a:lnTo>
                  <a:pt x="10818189" y="0"/>
                </a:lnTo>
                <a:lnTo>
                  <a:pt x="10818189" y="10611538"/>
                </a:lnTo>
                <a:lnTo>
                  <a:pt x="0" y="1061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201604" y="4366135"/>
            <a:ext cx="6410088" cy="6901845"/>
          </a:xfrm>
          <a:custGeom>
            <a:avLst/>
            <a:gdLst/>
            <a:ahLst/>
            <a:cxnLst/>
            <a:rect l="l" t="t" r="r" b="b"/>
            <a:pathLst>
              <a:path w="6410088" h="6901845">
                <a:moveTo>
                  <a:pt x="6410089" y="0"/>
                </a:moveTo>
                <a:lnTo>
                  <a:pt x="0" y="0"/>
                </a:lnTo>
                <a:lnTo>
                  <a:pt x="0" y="6901845"/>
                </a:lnTo>
                <a:lnTo>
                  <a:pt x="6410089" y="6901845"/>
                </a:lnTo>
                <a:lnTo>
                  <a:pt x="64100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15986275" y="247350"/>
            <a:ext cx="1885910" cy="2687178"/>
          </a:xfrm>
          <a:custGeom>
            <a:avLst/>
            <a:gdLst/>
            <a:ahLst/>
            <a:cxnLst/>
            <a:rect l="l" t="t" r="r" b="b"/>
            <a:pathLst>
              <a:path w="1885910" h="2687178">
                <a:moveTo>
                  <a:pt x="0" y="0"/>
                </a:moveTo>
                <a:lnTo>
                  <a:pt x="1885911" y="0"/>
                </a:lnTo>
                <a:lnTo>
                  <a:pt x="1885911" y="2687178"/>
                </a:lnTo>
                <a:lnTo>
                  <a:pt x="0" y="2687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15130" y="3185955"/>
            <a:ext cx="6172949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of Contents</a:t>
            </a:r>
          </a:p>
        </p:txBody>
      </p:sp>
      <p:sp>
        <p:nvSpPr>
          <p:cNvPr id="6" name="Freeform 6"/>
          <p:cNvSpPr/>
          <p:nvPr/>
        </p:nvSpPr>
        <p:spPr>
          <a:xfrm>
            <a:off x="-1247505" y="23700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0"/>
            <a:ext cx="7399403" cy="11629710"/>
          </a:xfrm>
          <a:custGeom>
            <a:avLst/>
            <a:gdLst/>
            <a:ahLst/>
            <a:cxnLst/>
            <a:rect l="l" t="t" r="r" b="b"/>
            <a:pathLst>
              <a:path w="7399403" h="11629710">
                <a:moveTo>
                  <a:pt x="0" y="0"/>
                </a:moveTo>
                <a:lnTo>
                  <a:pt x="7399403" y="0"/>
                </a:lnTo>
                <a:lnTo>
                  <a:pt x="7399403" y="11629710"/>
                </a:lnTo>
                <a:lnTo>
                  <a:pt x="0" y="1162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0" y="1709242"/>
            <a:ext cx="5694209" cy="8280195"/>
            <a:chOff x="0" y="0"/>
            <a:chExt cx="812800" cy="11819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181927"/>
            </a:xfrm>
            <a:custGeom>
              <a:avLst/>
              <a:gdLst/>
              <a:ahLst/>
              <a:cxnLst/>
              <a:rect l="l" t="t" r="r" b="b"/>
              <a:pathLst>
                <a:path w="812800" h="1181927">
                  <a:moveTo>
                    <a:pt x="0" y="0"/>
                  </a:moveTo>
                  <a:lnTo>
                    <a:pt x="812800" y="0"/>
                  </a:lnTo>
                  <a:lnTo>
                    <a:pt x="812800" y="1181927"/>
                  </a:lnTo>
                  <a:lnTo>
                    <a:pt x="0" y="1181927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2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25591" y="2400300"/>
            <a:ext cx="5749915" cy="692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 to Smart Vitals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Aims and Objectives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Methodology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System Architecture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System Overview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Obstacles Encountered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Potential Future Development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2800" dirty="0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References</a:t>
            </a:r>
            <a:endParaRPr lang="en-US" sz="2800" u="none" strike="noStrike" dirty="0">
              <a:solidFill>
                <a:srgbClr val="22236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7220" y="-1411360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8"/>
                </a:lnTo>
                <a:lnTo>
                  <a:pt x="0" y="772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83792" y="2253533"/>
            <a:ext cx="7082961" cy="3408262"/>
            <a:chOff x="0" y="0"/>
            <a:chExt cx="9443948" cy="454435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466987"/>
              <a:ext cx="9443948" cy="4077363"/>
              <a:chOff x="0" y="0"/>
              <a:chExt cx="883555" cy="38146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83555" cy="381469"/>
              </a:xfrm>
              <a:custGeom>
                <a:avLst/>
                <a:gdLst/>
                <a:ahLst/>
                <a:cxnLst/>
                <a:rect l="l" t="t" r="r" b="b"/>
                <a:pathLst>
                  <a:path w="883555" h="381469">
                    <a:moveTo>
                      <a:pt x="680355" y="0"/>
                    </a:moveTo>
                    <a:cubicBezTo>
                      <a:pt x="792579" y="0"/>
                      <a:pt x="883555" y="85395"/>
                      <a:pt x="883555" y="190734"/>
                    </a:cubicBezTo>
                    <a:cubicBezTo>
                      <a:pt x="883555" y="296074"/>
                      <a:pt x="792579" y="381469"/>
                      <a:pt x="680355" y="381469"/>
                    </a:cubicBezTo>
                    <a:lnTo>
                      <a:pt x="203200" y="381469"/>
                    </a:lnTo>
                    <a:cubicBezTo>
                      <a:pt x="90976" y="381469"/>
                      <a:pt x="0" y="296074"/>
                      <a:pt x="0" y="190734"/>
                    </a:cubicBezTo>
                    <a:cubicBezTo>
                      <a:pt x="0" y="853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9EAF6"/>
              </a:solidFill>
              <a:ln w="19050" cap="sq">
                <a:solidFill>
                  <a:srgbClr val="414370"/>
                </a:solidFill>
                <a:prstDash val="lgDash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883555" cy="4195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525851" y="0"/>
              <a:ext cx="6392246" cy="2235334"/>
              <a:chOff x="0" y="0"/>
              <a:chExt cx="2860316" cy="10002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60316" cy="1000237"/>
              </a:xfrm>
              <a:custGeom>
                <a:avLst/>
                <a:gdLst/>
                <a:ahLst/>
                <a:cxnLst/>
                <a:rect l="l" t="t" r="r" b="b"/>
                <a:pathLst>
                  <a:path w="2860316" h="1000237">
                    <a:moveTo>
                      <a:pt x="2657116" y="0"/>
                    </a:moveTo>
                    <a:cubicBezTo>
                      <a:pt x="2769341" y="0"/>
                      <a:pt x="2860316" y="223911"/>
                      <a:pt x="2860316" y="500119"/>
                    </a:cubicBezTo>
                    <a:cubicBezTo>
                      <a:pt x="2860316" y="776327"/>
                      <a:pt x="2769341" y="1000237"/>
                      <a:pt x="2657116" y="1000237"/>
                    </a:cubicBezTo>
                    <a:lnTo>
                      <a:pt x="203200" y="1000237"/>
                    </a:lnTo>
                    <a:cubicBezTo>
                      <a:pt x="90976" y="1000237"/>
                      <a:pt x="0" y="776327"/>
                      <a:pt x="0" y="500119"/>
                    </a:cubicBezTo>
                    <a:cubicBezTo>
                      <a:pt x="0" y="22391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D2E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860316" cy="1038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9283792" y="6827447"/>
            <a:ext cx="7082961" cy="3058022"/>
            <a:chOff x="0" y="0"/>
            <a:chExt cx="883555" cy="3814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528577" y="6315078"/>
            <a:ext cx="4794184" cy="1676501"/>
            <a:chOff x="0" y="0"/>
            <a:chExt cx="2860316" cy="10002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60316" cy="1000237"/>
            </a:xfrm>
            <a:custGeom>
              <a:avLst/>
              <a:gdLst/>
              <a:ahLst/>
              <a:cxnLst/>
              <a:rect l="l" t="t" r="r" b="b"/>
              <a:pathLst>
                <a:path w="2860316" h="1000237">
                  <a:moveTo>
                    <a:pt x="2657116" y="0"/>
                  </a:moveTo>
                  <a:cubicBezTo>
                    <a:pt x="2769341" y="0"/>
                    <a:pt x="2860316" y="223911"/>
                    <a:pt x="2860316" y="500119"/>
                  </a:cubicBezTo>
                  <a:cubicBezTo>
                    <a:pt x="2860316" y="776327"/>
                    <a:pt x="2769341" y="1000237"/>
                    <a:pt x="2657116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60316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22364" y="180808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921247" y="6827447"/>
            <a:ext cx="7082961" cy="3058022"/>
            <a:chOff x="0" y="0"/>
            <a:chExt cx="883555" cy="3814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1793077">
            <a:off x="16507575" y="5105478"/>
            <a:ext cx="2859370" cy="3981402"/>
          </a:xfrm>
          <a:custGeom>
            <a:avLst/>
            <a:gdLst/>
            <a:ahLst/>
            <a:cxnLst/>
            <a:rect l="l" t="t" r="r" b="b"/>
            <a:pathLst>
              <a:path w="2859370" h="3981402">
                <a:moveTo>
                  <a:pt x="0" y="0"/>
                </a:moveTo>
                <a:lnTo>
                  <a:pt x="2859370" y="0"/>
                </a:lnTo>
                <a:lnTo>
                  <a:pt x="2859370" y="3981402"/>
                </a:lnTo>
                <a:lnTo>
                  <a:pt x="0" y="3981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37149">
            <a:off x="17236257" y="2600019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37149">
            <a:off x="885105" y="9285701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3065636" y="6336832"/>
            <a:ext cx="4794184" cy="1671094"/>
            <a:chOff x="0" y="0"/>
            <a:chExt cx="2860316" cy="9970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60316" cy="997012"/>
            </a:xfrm>
            <a:custGeom>
              <a:avLst/>
              <a:gdLst/>
              <a:ahLst/>
              <a:cxnLst/>
              <a:rect l="l" t="t" r="r" b="b"/>
              <a:pathLst>
                <a:path w="2860316" h="997012">
                  <a:moveTo>
                    <a:pt x="2657116" y="0"/>
                  </a:moveTo>
                  <a:cubicBezTo>
                    <a:pt x="2769341" y="0"/>
                    <a:pt x="2860316" y="223189"/>
                    <a:pt x="2860316" y="498506"/>
                  </a:cubicBezTo>
                  <a:cubicBezTo>
                    <a:pt x="2860316" y="773823"/>
                    <a:pt x="2769341" y="997012"/>
                    <a:pt x="2657116" y="997012"/>
                  </a:cubicBezTo>
                  <a:lnTo>
                    <a:pt x="203200" y="997012"/>
                  </a:lnTo>
                  <a:cubicBezTo>
                    <a:pt x="90976" y="997012"/>
                    <a:pt x="0" y="773823"/>
                    <a:pt x="0" y="498506"/>
                  </a:cubicBezTo>
                  <a:cubicBezTo>
                    <a:pt x="0" y="2231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860316" cy="1035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244406" y="2572618"/>
            <a:ext cx="1161733" cy="1149059"/>
          </a:xfrm>
          <a:custGeom>
            <a:avLst/>
            <a:gdLst/>
            <a:ahLst/>
            <a:cxnLst/>
            <a:rect l="l" t="t" r="r" b="b"/>
            <a:pathLst>
              <a:path w="1161733" h="1149059">
                <a:moveTo>
                  <a:pt x="0" y="0"/>
                </a:moveTo>
                <a:lnTo>
                  <a:pt x="1161733" y="0"/>
                </a:lnTo>
                <a:lnTo>
                  <a:pt x="1161733" y="1149059"/>
                </a:lnTo>
                <a:lnTo>
                  <a:pt x="0" y="11490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344803" y="6572462"/>
            <a:ext cx="1161733" cy="1161733"/>
          </a:xfrm>
          <a:custGeom>
            <a:avLst/>
            <a:gdLst/>
            <a:ahLst/>
            <a:cxnLst/>
            <a:rect l="l" t="t" r="r" b="b"/>
            <a:pathLst>
              <a:path w="1161733" h="1161733">
                <a:moveTo>
                  <a:pt x="0" y="0"/>
                </a:moveTo>
                <a:lnTo>
                  <a:pt x="1161733" y="0"/>
                </a:lnTo>
                <a:lnTo>
                  <a:pt x="1161733" y="1161733"/>
                </a:lnTo>
                <a:lnTo>
                  <a:pt x="0" y="1161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921247" y="2700947"/>
            <a:ext cx="7082961" cy="3058022"/>
            <a:chOff x="0" y="0"/>
            <a:chExt cx="883555" cy="3814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065636" y="2381257"/>
            <a:ext cx="4794184" cy="1676501"/>
            <a:chOff x="0" y="0"/>
            <a:chExt cx="2860316" cy="10002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60316" cy="1000237"/>
            </a:xfrm>
            <a:custGeom>
              <a:avLst/>
              <a:gdLst/>
              <a:ahLst/>
              <a:cxnLst/>
              <a:rect l="l" t="t" r="r" b="b"/>
              <a:pathLst>
                <a:path w="2860316" h="1000237">
                  <a:moveTo>
                    <a:pt x="2657116" y="0"/>
                  </a:moveTo>
                  <a:cubicBezTo>
                    <a:pt x="2769341" y="0"/>
                    <a:pt x="2860316" y="223911"/>
                    <a:pt x="2860316" y="500119"/>
                  </a:cubicBezTo>
                  <a:cubicBezTo>
                    <a:pt x="2860316" y="776327"/>
                    <a:pt x="2769341" y="1000237"/>
                    <a:pt x="2657116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860316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4703979" y="2729522"/>
            <a:ext cx="1362432" cy="918870"/>
          </a:xfrm>
          <a:custGeom>
            <a:avLst/>
            <a:gdLst/>
            <a:ahLst/>
            <a:cxnLst/>
            <a:rect l="l" t="t" r="r" b="b"/>
            <a:pathLst>
              <a:path w="1362432" h="918870">
                <a:moveTo>
                  <a:pt x="0" y="0"/>
                </a:moveTo>
                <a:lnTo>
                  <a:pt x="1362432" y="0"/>
                </a:lnTo>
                <a:lnTo>
                  <a:pt x="1362432" y="918870"/>
                </a:lnTo>
                <a:lnTo>
                  <a:pt x="0" y="918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5000243" y="6454294"/>
            <a:ext cx="1286920" cy="1279901"/>
          </a:xfrm>
          <a:custGeom>
            <a:avLst/>
            <a:gdLst/>
            <a:ahLst/>
            <a:cxnLst/>
            <a:rect l="l" t="t" r="r" b="b"/>
            <a:pathLst>
              <a:path w="1286920" h="1279901">
                <a:moveTo>
                  <a:pt x="0" y="0"/>
                </a:moveTo>
                <a:lnTo>
                  <a:pt x="1286920" y="0"/>
                </a:lnTo>
                <a:lnTo>
                  <a:pt x="1286920" y="1279901"/>
                </a:lnTo>
                <a:lnTo>
                  <a:pt x="0" y="1279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902197" y="931552"/>
            <a:ext cx="14763189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Smart Vitals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14512" y="4233553"/>
            <a:ext cx="6085775" cy="76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Offers a compact system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04594" y="8270733"/>
            <a:ext cx="6442151" cy="76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Ideal for home and travel use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406166" y="3943702"/>
            <a:ext cx="4838212" cy="155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Measures and tracks vital signs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87464" y="8232399"/>
            <a:ext cx="6150528" cy="76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Mobile app integration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7881">
            <a:off x="-746181" y="2077712"/>
            <a:ext cx="3549762" cy="3440042"/>
          </a:xfrm>
          <a:custGeom>
            <a:avLst/>
            <a:gdLst/>
            <a:ahLst/>
            <a:cxnLst/>
            <a:rect l="l" t="t" r="r" b="b"/>
            <a:pathLst>
              <a:path w="3549762" h="3440042">
                <a:moveTo>
                  <a:pt x="0" y="0"/>
                </a:moveTo>
                <a:lnTo>
                  <a:pt x="3549762" y="0"/>
                </a:lnTo>
                <a:lnTo>
                  <a:pt x="3549762" y="3440042"/>
                </a:lnTo>
                <a:lnTo>
                  <a:pt x="0" y="344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63445" y="-318668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0262" y="2315036"/>
            <a:ext cx="6786366" cy="10666193"/>
          </a:xfrm>
          <a:custGeom>
            <a:avLst/>
            <a:gdLst/>
            <a:ahLst/>
            <a:cxnLst/>
            <a:rect l="l" t="t" r="r" b="b"/>
            <a:pathLst>
              <a:path w="6786366" h="10666193">
                <a:moveTo>
                  <a:pt x="0" y="0"/>
                </a:moveTo>
                <a:lnTo>
                  <a:pt x="6786366" y="0"/>
                </a:lnTo>
                <a:lnTo>
                  <a:pt x="6786366" y="10666193"/>
                </a:lnTo>
                <a:lnTo>
                  <a:pt x="0" y="1066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52222" y="5244157"/>
            <a:ext cx="5222447" cy="7594185"/>
            <a:chOff x="0" y="0"/>
            <a:chExt cx="812800" cy="1181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181927"/>
            </a:xfrm>
            <a:custGeom>
              <a:avLst/>
              <a:gdLst/>
              <a:ahLst/>
              <a:cxnLst/>
              <a:rect l="l" t="t" r="r" b="b"/>
              <a:pathLst>
                <a:path w="812800" h="1181927">
                  <a:moveTo>
                    <a:pt x="0" y="0"/>
                  </a:moveTo>
                  <a:lnTo>
                    <a:pt x="812800" y="0"/>
                  </a:lnTo>
                  <a:lnTo>
                    <a:pt x="812800" y="1181927"/>
                  </a:lnTo>
                  <a:lnTo>
                    <a:pt x="0" y="1181927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2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37149">
            <a:off x="16302702" y="6511638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04839" y="471225"/>
            <a:ext cx="8527857" cy="13403312"/>
          </a:xfrm>
          <a:custGeom>
            <a:avLst/>
            <a:gdLst/>
            <a:ahLst/>
            <a:cxnLst/>
            <a:rect l="l" t="t" r="r" b="b"/>
            <a:pathLst>
              <a:path w="8527857" h="13403312">
                <a:moveTo>
                  <a:pt x="0" y="0"/>
                </a:moveTo>
                <a:lnTo>
                  <a:pt x="8527857" y="0"/>
                </a:lnTo>
                <a:lnTo>
                  <a:pt x="8527857" y="13403312"/>
                </a:lnTo>
                <a:lnTo>
                  <a:pt x="0" y="13403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37882" y="4058303"/>
            <a:ext cx="6562611" cy="10057414"/>
            <a:chOff x="0" y="0"/>
            <a:chExt cx="812800" cy="12456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245642"/>
            </a:xfrm>
            <a:custGeom>
              <a:avLst/>
              <a:gdLst/>
              <a:ahLst/>
              <a:cxnLst/>
              <a:rect l="l" t="t" r="r" b="b"/>
              <a:pathLst>
                <a:path w="812800" h="1245642">
                  <a:moveTo>
                    <a:pt x="0" y="0"/>
                  </a:moveTo>
                  <a:lnTo>
                    <a:pt x="812800" y="0"/>
                  </a:lnTo>
                  <a:lnTo>
                    <a:pt x="812800" y="1245642"/>
                  </a:lnTo>
                  <a:lnTo>
                    <a:pt x="0" y="1245642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283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87690" y="4260157"/>
            <a:ext cx="4517125" cy="5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485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Aims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4634616" y="356925"/>
            <a:ext cx="1422869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Aims and 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88425" y="2875192"/>
            <a:ext cx="5676293" cy="75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1"/>
              </a:lnSpc>
            </a:pPr>
            <a:r>
              <a:rPr lang="en-US" sz="4379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21823" y="5449514"/>
            <a:ext cx="3695086" cy="128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</a:pPr>
            <a:r>
              <a:rPr lang="en-US" sz="3668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real-time and remote </a:t>
            </a:r>
          </a:p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monitoring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4000" y="7302996"/>
            <a:ext cx="5233815" cy="128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</a:pPr>
            <a:r>
              <a:rPr lang="en-US" sz="3668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affordable and user-friendly </a:t>
            </a:r>
          </a:p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81120" y="8132759"/>
            <a:ext cx="5701880" cy="62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Alerts for abnormal readings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5093" y="4044209"/>
            <a:ext cx="6382956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Integration of different sensors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58980" y="5065416"/>
            <a:ext cx="4695420" cy="59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Instant display on  OLED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5834" y="9157688"/>
            <a:ext cx="6565867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User guidance for correct sensor use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56932" y="6086623"/>
            <a:ext cx="6423671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Mobile application for remote access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4736" y="7107830"/>
            <a:ext cx="6423671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Firebase authentication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66457">
            <a:off x="180950" y="1633888"/>
            <a:ext cx="1852887" cy="2640124"/>
          </a:xfrm>
          <a:custGeom>
            <a:avLst/>
            <a:gdLst/>
            <a:ahLst/>
            <a:cxnLst/>
            <a:rect l="l" t="t" r="r" b="b"/>
            <a:pathLst>
              <a:path w="1852887" h="2640124">
                <a:moveTo>
                  <a:pt x="0" y="0"/>
                </a:moveTo>
                <a:lnTo>
                  <a:pt x="1852888" y="0"/>
                </a:lnTo>
                <a:lnTo>
                  <a:pt x="1852888" y="2640124"/>
                </a:lnTo>
                <a:lnTo>
                  <a:pt x="0" y="264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55678" y="3547528"/>
            <a:ext cx="6780481" cy="6650959"/>
          </a:xfrm>
          <a:custGeom>
            <a:avLst/>
            <a:gdLst/>
            <a:ahLst/>
            <a:cxnLst/>
            <a:rect l="l" t="t" r="r" b="b"/>
            <a:pathLst>
              <a:path w="6780481" h="6650959">
                <a:moveTo>
                  <a:pt x="0" y="0"/>
                </a:moveTo>
                <a:lnTo>
                  <a:pt x="6780480" y="0"/>
                </a:lnTo>
                <a:lnTo>
                  <a:pt x="6780480" y="6650959"/>
                </a:lnTo>
                <a:lnTo>
                  <a:pt x="0" y="665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21421" y="-4059902"/>
            <a:ext cx="6780481" cy="6650959"/>
          </a:xfrm>
          <a:custGeom>
            <a:avLst/>
            <a:gdLst/>
            <a:ahLst/>
            <a:cxnLst/>
            <a:rect l="l" t="t" r="r" b="b"/>
            <a:pathLst>
              <a:path w="6780481" h="6650959">
                <a:moveTo>
                  <a:pt x="0" y="0"/>
                </a:moveTo>
                <a:lnTo>
                  <a:pt x="6780480" y="0"/>
                </a:lnTo>
                <a:lnTo>
                  <a:pt x="6780480" y="6650958"/>
                </a:lnTo>
                <a:lnTo>
                  <a:pt x="0" y="6650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176339" y="3242745"/>
            <a:ext cx="7082961" cy="3058022"/>
            <a:chOff x="0" y="0"/>
            <a:chExt cx="883555" cy="381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242745"/>
            <a:ext cx="7082961" cy="3058022"/>
            <a:chOff x="0" y="0"/>
            <a:chExt cx="883555" cy="381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56714" y="3047148"/>
            <a:ext cx="4794184" cy="639381"/>
            <a:chOff x="0" y="0"/>
            <a:chExt cx="2860316" cy="3814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60316" cy="381469"/>
            </a:xfrm>
            <a:custGeom>
              <a:avLst/>
              <a:gdLst/>
              <a:ahLst/>
              <a:cxnLst/>
              <a:rect l="l" t="t" r="r" b="b"/>
              <a:pathLst>
                <a:path w="2860316" h="381469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73088" y="3047148"/>
            <a:ext cx="4794184" cy="639381"/>
            <a:chOff x="0" y="0"/>
            <a:chExt cx="2860316" cy="3814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0316" cy="381469"/>
            </a:xfrm>
            <a:custGeom>
              <a:avLst/>
              <a:gdLst/>
              <a:ahLst/>
              <a:cxnLst/>
              <a:rect l="l" t="t" r="r" b="b"/>
              <a:pathLst>
                <a:path w="2860316" h="381469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84237" y="8679476"/>
            <a:ext cx="2172806" cy="2105647"/>
          </a:xfrm>
          <a:custGeom>
            <a:avLst/>
            <a:gdLst/>
            <a:ahLst/>
            <a:cxnLst/>
            <a:rect l="l" t="t" r="r" b="b"/>
            <a:pathLst>
              <a:path w="2172806" h="2105647">
                <a:moveTo>
                  <a:pt x="0" y="0"/>
                </a:moveTo>
                <a:lnTo>
                  <a:pt x="2172806" y="0"/>
                </a:lnTo>
                <a:lnTo>
                  <a:pt x="2172806" y="2105647"/>
                </a:lnTo>
                <a:lnTo>
                  <a:pt x="0" y="2105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16150898" y="-591017"/>
            <a:ext cx="2797736" cy="2797736"/>
          </a:xfrm>
          <a:custGeom>
            <a:avLst/>
            <a:gdLst/>
            <a:ahLst/>
            <a:cxnLst/>
            <a:rect l="l" t="t" r="r" b="b"/>
            <a:pathLst>
              <a:path w="2797736" h="2797736">
                <a:moveTo>
                  <a:pt x="0" y="0"/>
                </a:moveTo>
                <a:lnTo>
                  <a:pt x="2797736" y="0"/>
                </a:lnTo>
                <a:lnTo>
                  <a:pt x="2797736" y="2797736"/>
                </a:lnTo>
                <a:lnTo>
                  <a:pt x="0" y="279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47294" y="4416780"/>
            <a:ext cx="576106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Enabled building the system in small, testable modules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11426" y="3056673"/>
            <a:ext cx="45143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Flexibility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70640" y="3088091"/>
            <a:ext cx="45143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Incremental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52262" y="834173"/>
            <a:ext cx="898347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Agile Methodology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602519" y="6674278"/>
            <a:ext cx="7082961" cy="3058022"/>
            <a:chOff x="0" y="0"/>
            <a:chExt cx="883555" cy="3814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85008" y="6392687"/>
            <a:ext cx="4794184" cy="639381"/>
            <a:chOff x="0" y="0"/>
            <a:chExt cx="2860316" cy="38146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60316" cy="381469"/>
            </a:xfrm>
            <a:custGeom>
              <a:avLst/>
              <a:gdLst/>
              <a:ahLst/>
              <a:cxnLst/>
              <a:rect l="l" t="t" r="r" b="b"/>
              <a:pathLst>
                <a:path w="2860316" h="381469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505678" y="7739739"/>
            <a:ext cx="735284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Helped identify and fix issues early through continuous feedback and testing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37289" y="4505680"/>
            <a:ext cx="576106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Allowed frequent adjustments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86816" y="6433613"/>
            <a:ext cx="45143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Faster Problem Resolution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1369" y="-403189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8"/>
                </a:lnTo>
                <a:lnTo>
                  <a:pt x="0" y="772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37149">
            <a:off x="798905" y="392089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13691" y="2150801"/>
            <a:ext cx="6145609" cy="6923544"/>
            <a:chOff x="0" y="0"/>
            <a:chExt cx="1618597" cy="18234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8597" cy="1823485"/>
            </a:xfrm>
            <a:custGeom>
              <a:avLst/>
              <a:gdLst/>
              <a:ahLst/>
              <a:cxnLst/>
              <a:rect l="l" t="t" r="r" b="b"/>
              <a:pathLst>
                <a:path w="1618597" h="1823485">
                  <a:moveTo>
                    <a:pt x="81884" y="0"/>
                  </a:moveTo>
                  <a:lnTo>
                    <a:pt x="1536713" y="0"/>
                  </a:lnTo>
                  <a:cubicBezTo>
                    <a:pt x="1581936" y="0"/>
                    <a:pt x="1618597" y="36661"/>
                    <a:pt x="1618597" y="81884"/>
                  </a:cubicBezTo>
                  <a:lnTo>
                    <a:pt x="1618597" y="1741601"/>
                  </a:lnTo>
                  <a:cubicBezTo>
                    <a:pt x="1618597" y="1786824"/>
                    <a:pt x="1581936" y="1823485"/>
                    <a:pt x="1536713" y="1823485"/>
                  </a:cubicBezTo>
                  <a:lnTo>
                    <a:pt x="81884" y="1823485"/>
                  </a:lnTo>
                  <a:cubicBezTo>
                    <a:pt x="36661" y="1823485"/>
                    <a:pt x="0" y="1786824"/>
                    <a:pt x="0" y="1741601"/>
                  </a:cubicBezTo>
                  <a:lnTo>
                    <a:pt x="0" y="81884"/>
                  </a:lnTo>
                  <a:cubicBezTo>
                    <a:pt x="0" y="36661"/>
                    <a:pt x="36661" y="0"/>
                    <a:pt x="81884" y="0"/>
                  </a:cubicBezTo>
                  <a:close/>
                </a:path>
              </a:pathLst>
            </a:custGeom>
            <a:solidFill>
              <a:srgbClr val="E9EAF6">
                <a:alpha val="7568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18597" cy="1861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248570">
            <a:off x="11329112" y="7270283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7" y="0"/>
                </a:lnTo>
                <a:lnTo>
                  <a:pt x="2532247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31188" y="445826"/>
            <a:ext cx="1508684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Components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239445"/>
            <a:ext cx="9742091" cy="7018855"/>
            <a:chOff x="0" y="0"/>
            <a:chExt cx="2565818" cy="18485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818" cy="1848587"/>
            </a:xfrm>
            <a:custGeom>
              <a:avLst/>
              <a:gdLst/>
              <a:ahLst/>
              <a:cxnLst/>
              <a:rect l="l" t="t" r="r" b="b"/>
              <a:pathLst>
                <a:path w="2565818" h="1848587">
                  <a:moveTo>
                    <a:pt x="51655" y="0"/>
                  </a:moveTo>
                  <a:lnTo>
                    <a:pt x="2514164" y="0"/>
                  </a:lnTo>
                  <a:cubicBezTo>
                    <a:pt x="2542692" y="0"/>
                    <a:pt x="2565818" y="23127"/>
                    <a:pt x="2565818" y="51655"/>
                  </a:cubicBezTo>
                  <a:lnTo>
                    <a:pt x="2565818" y="1796933"/>
                  </a:lnTo>
                  <a:cubicBezTo>
                    <a:pt x="2565818" y="1825461"/>
                    <a:pt x="2542692" y="1848587"/>
                    <a:pt x="2514164" y="1848587"/>
                  </a:cubicBezTo>
                  <a:lnTo>
                    <a:pt x="51655" y="1848587"/>
                  </a:lnTo>
                  <a:cubicBezTo>
                    <a:pt x="23127" y="1848587"/>
                    <a:pt x="0" y="1825461"/>
                    <a:pt x="0" y="1796933"/>
                  </a:cubicBezTo>
                  <a:lnTo>
                    <a:pt x="0" y="51655"/>
                  </a:lnTo>
                  <a:cubicBezTo>
                    <a:pt x="0" y="23127"/>
                    <a:pt x="23127" y="0"/>
                    <a:pt x="51655" y="0"/>
                  </a:cubicBezTo>
                  <a:close/>
                </a:path>
              </a:pathLst>
            </a:custGeom>
            <a:solidFill>
              <a:srgbClr val="E9EAF6">
                <a:alpha val="7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818" cy="1886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53336" y="2499027"/>
            <a:ext cx="49251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 Components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1469" y="3543300"/>
            <a:ext cx="431601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ESP 32 WROVER TYPE 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4200" y="4210633"/>
            <a:ext cx="196105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2. MAX30102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5000" y="4939396"/>
            <a:ext cx="155773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3. AD8232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2257" y="7089521"/>
            <a:ext cx="2621626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6. DHT22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6554" y="6403721"/>
            <a:ext cx="2393026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5. MQ-135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1333" y="7799449"/>
            <a:ext cx="2798267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7. GPS Module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5400" y="5641721"/>
            <a:ext cx="5734828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4. 10K NTC Temperature Sensor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53200" y="4217429"/>
            <a:ext cx="3402099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9. Push  Button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62800" y="3512579"/>
            <a:ext cx="176410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8. 1.3 “ OLED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53201" y="4912754"/>
            <a:ext cx="3581089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10. Reset Button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54552" y="5642907"/>
            <a:ext cx="2791148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11. Battery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9701" y="6373060"/>
            <a:ext cx="3402098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12. Power bank Module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82944" y="2499027"/>
            <a:ext cx="49251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Software Components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06200" y="3512578"/>
            <a:ext cx="3279626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Arduino 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40258" y="4360072"/>
            <a:ext cx="3995142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2. VS Code (Flutter, Dart)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2000" y="5207565"/>
            <a:ext cx="2853184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3. Firebase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9138" y="220991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9897" y="-671355"/>
            <a:ext cx="7399403" cy="11629710"/>
          </a:xfrm>
          <a:custGeom>
            <a:avLst/>
            <a:gdLst/>
            <a:ahLst/>
            <a:cxnLst/>
            <a:rect l="l" t="t" r="r" b="b"/>
            <a:pathLst>
              <a:path w="7399403" h="11629710">
                <a:moveTo>
                  <a:pt x="0" y="0"/>
                </a:moveTo>
                <a:lnTo>
                  <a:pt x="7399403" y="0"/>
                </a:lnTo>
                <a:lnTo>
                  <a:pt x="7399403" y="11629710"/>
                </a:lnTo>
                <a:lnTo>
                  <a:pt x="0" y="11629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931981" y="6553830"/>
            <a:ext cx="2285611" cy="2704470"/>
            <a:chOff x="0" y="0"/>
            <a:chExt cx="326252" cy="3860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6252" cy="386040"/>
            </a:xfrm>
            <a:custGeom>
              <a:avLst/>
              <a:gdLst/>
              <a:ahLst/>
              <a:cxnLst/>
              <a:rect l="l" t="t" r="r" b="b"/>
              <a:pathLst>
                <a:path w="326252" h="386040">
                  <a:moveTo>
                    <a:pt x="0" y="0"/>
                  </a:moveTo>
                  <a:lnTo>
                    <a:pt x="326252" y="0"/>
                  </a:lnTo>
                  <a:lnTo>
                    <a:pt x="326252" y="386040"/>
                  </a:lnTo>
                  <a:lnTo>
                    <a:pt x="0" y="386040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6252" cy="424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447832" y="4858426"/>
            <a:ext cx="6410088" cy="6901845"/>
          </a:xfrm>
          <a:custGeom>
            <a:avLst/>
            <a:gdLst/>
            <a:ahLst/>
            <a:cxnLst/>
            <a:rect l="l" t="t" r="r" b="b"/>
            <a:pathLst>
              <a:path w="6410088" h="6901845">
                <a:moveTo>
                  <a:pt x="0" y="0"/>
                </a:moveTo>
                <a:lnTo>
                  <a:pt x="6410088" y="0"/>
                </a:lnTo>
                <a:lnTo>
                  <a:pt x="6410088" y="6901845"/>
                </a:lnTo>
                <a:lnTo>
                  <a:pt x="0" y="6901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315" y="8181353"/>
            <a:ext cx="2172806" cy="2105647"/>
          </a:xfrm>
          <a:custGeom>
            <a:avLst/>
            <a:gdLst/>
            <a:ahLst/>
            <a:cxnLst/>
            <a:rect l="l" t="t" r="r" b="b"/>
            <a:pathLst>
              <a:path w="2172806" h="2105647">
                <a:moveTo>
                  <a:pt x="0" y="0"/>
                </a:moveTo>
                <a:lnTo>
                  <a:pt x="2172806" y="0"/>
                </a:lnTo>
                <a:lnTo>
                  <a:pt x="2172806" y="2105647"/>
                </a:lnTo>
                <a:lnTo>
                  <a:pt x="0" y="2105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22290" y="2978735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Flow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992" y="3161343"/>
            <a:ext cx="906779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49000" y="4229100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Smart Vitals Device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32671" y="5453688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Mobile Application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733179" y="1315601"/>
            <a:ext cx="5529043" cy="1618099"/>
            <a:chOff x="0" y="0"/>
            <a:chExt cx="789224" cy="212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9224" cy="212819"/>
            </a:xfrm>
            <a:custGeom>
              <a:avLst/>
              <a:gdLst/>
              <a:ahLst/>
              <a:cxnLst/>
              <a:rect l="l" t="t" r="r" b="b"/>
              <a:pathLst>
                <a:path w="789224" h="212819">
                  <a:moveTo>
                    <a:pt x="0" y="0"/>
                  </a:moveTo>
                  <a:lnTo>
                    <a:pt x="789224" y="0"/>
                  </a:lnTo>
                  <a:lnTo>
                    <a:pt x="789224" y="212819"/>
                  </a:lnTo>
                  <a:lnTo>
                    <a:pt x="0" y="212819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89224" cy="250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6792" y="-306014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8"/>
                </a:lnTo>
                <a:lnTo>
                  <a:pt x="0" y="772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67639" y="2566390"/>
            <a:ext cx="8462152" cy="5154220"/>
          </a:xfrm>
          <a:custGeom>
            <a:avLst/>
            <a:gdLst/>
            <a:ahLst/>
            <a:cxnLst/>
            <a:rect l="l" t="t" r="r" b="b"/>
            <a:pathLst>
              <a:path w="8462152" h="5154220">
                <a:moveTo>
                  <a:pt x="0" y="0"/>
                </a:moveTo>
                <a:lnTo>
                  <a:pt x="8462152" y="0"/>
                </a:lnTo>
                <a:lnTo>
                  <a:pt x="8462152" y="5154220"/>
                </a:lnTo>
                <a:lnTo>
                  <a:pt x="0" y="5154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-2186611" y="4303395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Flow Diagram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7823" y="502873"/>
            <a:ext cx="17732354" cy="9281255"/>
          </a:xfrm>
          <a:custGeom>
            <a:avLst/>
            <a:gdLst/>
            <a:ahLst/>
            <a:cxnLst/>
            <a:rect l="l" t="t" r="r" b="b"/>
            <a:pathLst>
              <a:path w="17732354" h="9281255">
                <a:moveTo>
                  <a:pt x="0" y="0"/>
                </a:moveTo>
                <a:lnTo>
                  <a:pt x="17732354" y="0"/>
                </a:lnTo>
                <a:lnTo>
                  <a:pt x="17732354" y="9281254"/>
                </a:lnTo>
                <a:lnTo>
                  <a:pt x="0" y="9281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3" r="-693"/>
            </a:stretch>
          </a:blipFill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402</Words>
  <Application>Microsoft Office PowerPoint</Application>
  <PresentationFormat>Custom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Public Sans Bold</vt:lpstr>
      <vt:lpstr>Canva Sans Bold</vt:lpstr>
      <vt:lpstr>Calibri</vt:lpstr>
      <vt:lpstr>Public Sans Heavy</vt:lpstr>
      <vt:lpstr>Public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VITALS</dc:title>
  <cp:lastModifiedBy>soya Shrestha</cp:lastModifiedBy>
  <cp:revision>6</cp:revision>
  <dcterms:created xsi:type="dcterms:W3CDTF">2006-08-16T00:00:00Z</dcterms:created>
  <dcterms:modified xsi:type="dcterms:W3CDTF">2025-05-11T07:50:09Z</dcterms:modified>
  <dc:identifier>DAGm3WMtOYM</dc:identifier>
</cp:coreProperties>
</file>